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1" r:id="rId9"/>
    <p:sldId id="262" r:id="rId10"/>
    <p:sldId id="263" r:id="rId11"/>
    <p:sldId id="264" r:id="rId12"/>
    <p:sldId id="266" r:id="rId13"/>
    <p:sldId id="268" r:id="rId14"/>
    <p:sldId id="265" r:id="rId15"/>
    <p:sldId id="267" r:id="rId16"/>
  </p:sldIdLst>
  <p:sldSz cx="18288000" cy="10287000"/>
  <p:notesSz cx="6858000" cy="9144000"/>
  <p:embeddedFontLst>
    <p:embeddedFont>
      <p:font typeface="Calibri (MS) Bold" panose="020B060402020202020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Rockwell" panose="02060603020205020403" pitchFamily="18" charset="0"/>
      <p:regular r:id="rId24"/>
      <p:bold r:id="rId25"/>
      <p:italic r:id="rId26"/>
      <p:boldItalic r:id="rId27"/>
    </p:embeddedFont>
    <p:embeddedFont>
      <p:font typeface="Rockwell Condensed" panose="02060603050405020104" pitchFamily="18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22" autoAdjust="0"/>
  </p:normalViewPr>
  <p:slideViewPr>
    <p:cSldViewPr>
      <p:cViewPr varScale="1">
        <p:scale>
          <a:sx n="52" d="100"/>
          <a:sy n="52" d="100"/>
        </p:scale>
        <p:origin x="8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81251" y="2020420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81251" y="6449545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81251" y="2227169"/>
            <a:ext cx="15334488" cy="41148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4473823" y="6103385"/>
            <a:ext cx="1621356" cy="162135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148335"/>
            <a:ext cx="14950440" cy="455371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44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772" y="6583680"/>
            <a:ext cx="11836908" cy="1604772"/>
          </a:xfrm>
        </p:spPr>
        <p:txBody>
          <a:bodyPr>
            <a:normAutofit/>
          </a:bodyPr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89100" y="6434001"/>
            <a:ext cx="1790802" cy="960120"/>
          </a:xfrm>
        </p:spPr>
        <p:txBody>
          <a:bodyPr/>
          <a:lstStyle>
            <a:lvl1pPr>
              <a:defRPr sz="4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35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4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800100"/>
            <a:ext cx="3829050" cy="845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800100"/>
            <a:ext cx="11258550" cy="845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1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9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376984"/>
            <a:ext cx="18288000" cy="291001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692" y="1837944"/>
            <a:ext cx="13921740" cy="528066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1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8661" y="7530084"/>
            <a:ext cx="13578840" cy="1600200"/>
          </a:xfrm>
        </p:spPr>
        <p:txBody>
          <a:bodyPr anchor="t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90501" y="9409177"/>
            <a:ext cx="3966464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4062" y="9409177"/>
            <a:ext cx="9491472" cy="547688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346099" y="3488772"/>
            <a:ext cx="1621356" cy="162135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5553" y="3759200"/>
            <a:ext cx="1782447" cy="1080498"/>
          </a:xfrm>
        </p:spPr>
        <p:txBody>
          <a:bodyPr/>
          <a:lstStyle>
            <a:lvl1pPr>
              <a:defRPr sz="4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4772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46336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8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4772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46336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46336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3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2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028700"/>
            <a:ext cx="10067544" cy="7530084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8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455610" cy="10287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8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4772" y="3182112"/>
            <a:ext cx="15087600" cy="607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0" b="1">
                <a:solidFill>
                  <a:srgbClr val="FFFFFF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84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81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6200" y="114300"/>
            <a:ext cx="1810512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50237" y="3562647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Number Plate Detection System using ESP32-CAM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39255" y="6304922"/>
            <a:ext cx="4921707" cy="318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224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Group no 24 </a:t>
            </a:r>
          </a:p>
          <a:p>
            <a:pPr algn="ctr">
              <a:lnSpc>
                <a:spcPts val="2699"/>
              </a:lnSpc>
            </a:pPr>
            <a:endParaRPr lang="en-US" sz="224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699"/>
              </a:lnSpc>
            </a:pPr>
            <a:endParaRPr lang="en-US" sz="224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2699"/>
              </a:lnSpc>
            </a:pPr>
            <a:r>
              <a:rPr lang="en-US" sz="224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Group Numbers:</a:t>
            </a:r>
          </a:p>
          <a:p>
            <a:pPr algn="ctr">
              <a:lnSpc>
                <a:spcPts val="2699"/>
              </a:lnSpc>
            </a:pPr>
            <a:endParaRPr lang="en-US" sz="224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339328" lvl="1" indent="-169664" algn="l">
              <a:lnSpc>
                <a:spcPts val="2699"/>
              </a:lnSpc>
              <a:buFont typeface="Arial"/>
              <a:buChar char="•"/>
            </a:pPr>
            <a:r>
              <a:rPr lang="en-US" sz="224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M.RAHULAN          2022T01342</a:t>
            </a:r>
          </a:p>
          <a:p>
            <a:pPr marL="339328" lvl="1" indent="-169664" algn="l">
              <a:lnSpc>
                <a:spcPts val="2699"/>
              </a:lnSpc>
              <a:buFont typeface="Arial"/>
              <a:buChar char="•"/>
            </a:pPr>
            <a:r>
              <a:rPr lang="en-US" sz="224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B.NILUKSHAN        2022T01329</a:t>
            </a:r>
          </a:p>
          <a:p>
            <a:pPr marL="339328" lvl="1" indent="-169664" algn="l">
              <a:lnSpc>
                <a:spcPts val="2699"/>
              </a:lnSpc>
              <a:buFont typeface="Arial"/>
              <a:buChar char="•"/>
            </a:pPr>
            <a:r>
              <a:rPr lang="en-US" sz="224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MS SAFNI               2022T01351</a:t>
            </a:r>
          </a:p>
          <a:p>
            <a:pPr marL="339328" lvl="1" indent="-169664" algn="l">
              <a:lnSpc>
                <a:spcPts val="2699"/>
              </a:lnSpc>
              <a:buFont typeface="Arial"/>
              <a:buChar char="•"/>
            </a:pPr>
            <a:r>
              <a:rPr lang="en-US" sz="224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MJM ARSATH        2022T01266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1027" y="4473841"/>
            <a:ext cx="6021659" cy="4014439"/>
            <a:chOff x="0" y="0"/>
            <a:chExt cx="8028878" cy="5352585"/>
          </a:xfrm>
        </p:grpSpPr>
        <p:sp>
          <p:nvSpPr>
            <p:cNvPr id="9" name="Freeform 9" descr="Generated image"/>
            <p:cNvSpPr/>
            <p:nvPr/>
          </p:nvSpPr>
          <p:spPr>
            <a:xfrm>
              <a:off x="0" y="0"/>
              <a:ext cx="8028940" cy="5352542"/>
            </a:xfrm>
            <a:custGeom>
              <a:avLst/>
              <a:gdLst/>
              <a:ahLst/>
              <a:cxnLst/>
              <a:rect l="l" t="t" r="r" b="b"/>
              <a:pathLst>
                <a:path w="8028940" h="5352542">
                  <a:moveTo>
                    <a:pt x="0" y="0"/>
                  </a:moveTo>
                  <a:lnTo>
                    <a:pt x="8028940" y="0"/>
                  </a:lnTo>
                  <a:lnTo>
                    <a:pt x="8028940" y="5352542"/>
                  </a:lnTo>
                  <a:lnTo>
                    <a:pt x="0" y="5352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7938" y="-7938"/>
            <a:ext cx="18303875" cy="2957009"/>
            <a:chOff x="0" y="0"/>
            <a:chExt cx="24405167" cy="3942678"/>
          </a:xfrm>
        </p:grpSpPr>
        <p:sp>
          <p:nvSpPr>
            <p:cNvPr id="11" name="Freeform 11"/>
            <p:cNvSpPr/>
            <p:nvPr/>
          </p:nvSpPr>
          <p:spPr>
            <a:xfrm>
              <a:off x="10541" y="10541"/>
              <a:ext cx="24383999" cy="3921506"/>
            </a:xfrm>
            <a:custGeom>
              <a:avLst/>
              <a:gdLst/>
              <a:ahLst/>
              <a:cxnLst/>
              <a:rect l="l" t="t" r="r" b="b"/>
              <a:pathLst>
                <a:path w="24383999" h="3921506">
                  <a:moveTo>
                    <a:pt x="0" y="0"/>
                  </a:moveTo>
                  <a:lnTo>
                    <a:pt x="24383999" y="0"/>
                  </a:lnTo>
                  <a:lnTo>
                    <a:pt x="24383999" y="3921506"/>
                  </a:lnTo>
                  <a:lnTo>
                    <a:pt x="0" y="39215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4405082" cy="3942588"/>
            </a:xfrm>
            <a:custGeom>
              <a:avLst/>
              <a:gdLst/>
              <a:ahLst/>
              <a:cxnLst/>
              <a:rect l="l" t="t" r="r" b="b"/>
              <a:pathLst>
                <a:path w="24405082" h="3942588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3932047"/>
                  </a:lnTo>
                  <a:cubicBezTo>
                    <a:pt x="24405082" y="3937889"/>
                    <a:pt x="24400383" y="3942588"/>
                    <a:pt x="24394540" y="3942588"/>
                  </a:cubicBezTo>
                  <a:lnTo>
                    <a:pt x="10541" y="3942588"/>
                  </a:lnTo>
                  <a:cubicBezTo>
                    <a:pt x="4699" y="3942588"/>
                    <a:pt x="0" y="3937889"/>
                    <a:pt x="0" y="3932047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3932047"/>
                  </a:lnTo>
                  <a:lnTo>
                    <a:pt x="10541" y="3932047"/>
                  </a:lnTo>
                  <a:lnTo>
                    <a:pt x="10541" y="3921506"/>
                  </a:lnTo>
                  <a:lnTo>
                    <a:pt x="24394540" y="3921506"/>
                  </a:lnTo>
                  <a:lnTo>
                    <a:pt x="24394540" y="3932047"/>
                  </a:lnTo>
                  <a:lnTo>
                    <a:pt x="24384000" y="3932047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70AD4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1440" y="632084"/>
            <a:ext cx="1810512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Department of Instrumentation and Automation Technology 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Faculty of Technology, University of Colombo 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IA 1209-Design Project </a:t>
            </a:r>
          </a:p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(Batch 2021/22)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00200" y="512624"/>
            <a:ext cx="1544095" cy="1828801"/>
            <a:chOff x="0" y="0"/>
            <a:chExt cx="2986823" cy="34135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86786" cy="3413506"/>
            </a:xfrm>
            <a:custGeom>
              <a:avLst/>
              <a:gdLst/>
              <a:ahLst/>
              <a:cxnLst/>
              <a:rect l="l" t="t" r="r" b="b"/>
              <a:pathLst>
                <a:path w="2986786" h="3413506">
                  <a:moveTo>
                    <a:pt x="0" y="0"/>
                  </a:moveTo>
                  <a:lnTo>
                    <a:pt x="2986786" y="0"/>
                  </a:lnTo>
                  <a:lnTo>
                    <a:pt x="2986786" y="3413506"/>
                  </a:lnTo>
                  <a:lnTo>
                    <a:pt x="0" y="3413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648396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Applications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4129980"/>
            <a:ext cx="708720" cy="708720"/>
            <a:chOff x="0" y="0"/>
            <a:chExt cx="944960" cy="94496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2238" y="5174010"/>
            <a:ext cx="372695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Real-Time Monitoring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720357"/>
            <a:ext cx="519826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Vehicle tracking in parking lots, toll gates, and security systems.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44866" y="4129980"/>
            <a:ext cx="708720" cy="708720"/>
            <a:chOff x="0" y="0"/>
            <a:chExt cx="944960" cy="94496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4" b="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544866" y="5174010"/>
            <a:ext cx="519826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License Plate Recognition (LPR)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4866" y="6163270"/>
            <a:ext cx="5198269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Automated systems for law enforcement, access control, and traffic.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97494" y="4129980"/>
            <a:ext cx="708720" cy="708720"/>
            <a:chOff x="0" y="0"/>
            <a:chExt cx="944960" cy="94496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097494" y="517401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IoT Integration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97494" y="5720357"/>
            <a:ext cx="519826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Seamlessly integrates with smart cities and other IoT applications.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897261"/>
            <a:ext cx="13378606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Improvements and 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491954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Enhancements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249936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Accuracy: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Fine-tune the OCR model for diverse plate formats.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256311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Machine Learning: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Integrate advanced models for robust recognition.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262687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Range: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Upgrade camera resolution for superior image quality.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269064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Edge Computing: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On-device processing to reduce server dependency.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401" y="3491954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Applications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401" y="4249936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Real-Time Monitoring: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Parking lots, toll gates, security.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401" y="5256311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LPR Systems: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Law enforcement, access control, traffic.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9401" y="6262687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IoT Integration: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Smart cities and vehicle monitoring.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96288" y="2154657"/>
            <a:ext cx="10682734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 Functionality &amp; Testing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4542384"/>
            <a:ext cx="5245447" cy="152400"/>
            <a:chOff x="0" y="0"/>
            <a:chExt cx="6993930" cy="20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189610" y="4155281"/>
            <a:ext cx="850552" cy="850553"/>
            <a:chOff x="0" y="0"/>
            <a:chExt cx="1134070" cy="11340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444701" y="4263181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3855" y="527015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Image Capture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3855" y="5816501"/>
            <a:ext cx="460221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ESP32-CAM successfully captures and sends images to the server.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21202" y="4542384"/>
            <a:ext cx="5245447" cy="152400"/>
            <a:chOff x="0" y="0"/>
            <a:chExt cx="6993930" cy="203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718575" y="4155281"/>
            <a:ext cx="850552" cy="850553"/>
            <a:chOff x="0" y="0"/>
            <a:chExt cx="1134070" cy="11340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973666" y="4263181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42820" y="5270152"/>
            <a:ext cx="449728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Number Plate Recognition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2820" y="5816501"/>
            <a:ext cx="46022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Laptop server processes images and recognizes number plates.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050166" y="4542384"/>
            <a:ext cx="5245447" cy="152400"/>
            <a:chOff x="0" y="0"/>
            <a:chExt cx="6993930" cy="203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4247540" y="4155281"/>
            <a:ext cx="850553" cy="850553"/>
            <a:chOff x="0" y="0"/>
            <a:chExt cx="1134070" cy="113407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4502631" y="4263181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71784" y="527015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OLED Display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71784" y="5816501"/>
            <a:ext cx="4602213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ESP32-CAM displays the recognized number correctly on the OLED.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2E81222-6913-2C95-8B51-B43AC6E15539}"/>
              </a:ext>
            </a:extLst>
          </p:cNvPr>
          <p:cNvSpPr/>
          <p:nvPr/>
        </p:nvSpPr>
        <p:spPr>
          <a:xfrm>
            <a:off x="0" y="8343900"/>
            <a:ext cx="18288000" cy="194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3325266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579292"/>
            <a:ext cx="9445526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Developed a number plate detection system using ESP32-CAM and a Python server. It captures, processes, and displays results. Challenges included Wi-Fi stability and OCR optimization. Future work involves large-scale implementation in parking management or law enforcement.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775323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71183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Questions and Discussions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41809" y="-205383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884485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280345"/>
            <a:ext cx="16303526" cy="87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 a real-time number plate detection system using an ESP32-CAM for image capture and a laptop server for processing, recognition and data store.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979366"/>
            <a:ext cx="5245447" cy="152400"/>
            <a:chOff x="0" y="0"/>
            <a:chExt cx="6993930" cy="203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189610" y="3592265"/>
            <a:ext cx="850552" cy="850552"/>
            <a:chOff x="0" y="0"/>
            <a:chExt cx="1134070" cy="1134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444701" y="3804940"/>
            <a:ext cx="340221" cy="425203"/>
            <a:chOff x="0" y="0"/>
            <a:chExt cx="453628" cy="566937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" r="3" b="-1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313855" y="470713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ESP32-CAM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3855" y="5253484"/>
            <a:ext cx="46022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Image capture and display control.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21202" y="3979366"/>
            <a:ext cx="5245447" cy="152400"/>
            <a:chOff x="0" y="0"/>
            <a:chExt cx="6993930" cy="203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718575" y="3592265"/>
            <a:ext cx="850552" cy="850552"/>
            <a:chOff x="0" y="0"/>
            <a:chExt cx="1134070" cy="11340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973666" y="3804940"/>
            <a:ext cx="340221" cy="425203"/>
            <a:chOff x="0" y="0"/>
            <a:chExt cx="453628" cy="566937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" r="3" b="-10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842820" y="470713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Laptop Server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42820" y="5253484"/>
            <a:ext cx="46022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OpenCV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+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EasyOCR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recognition.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050166" y="3979366"/>
            <a:ext cx="5245447" cy="152400"/>
            <a:chOff x="0" y="0"/>
            <a:chExt cx="6993930" cy="203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4247540" y="3592265"/>
            <a:ext cx="850553" cy="850552"/>
            <a:chOff x="0" y="0"/>
            <a:chExt cx="1134070" cy="1134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4502631" y="3804940"/>
            <a:ext cx="340221" cy="425203"/>
            <a:chOff x="0" y="0"/>
            <a:chExt cx="453628" cy="566937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r="3" b="-10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2371784" y="470713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OLED Display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71784" y="5253484"/>
            <a:ext cx="4602213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Displays recognized numbers.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92238" y="7238702"/>
            <a:ext cx="8009930" cy="152400"/>
            <a:chOff x="0" y="0"/>
            <a:chExt cx="10679907" cy="203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4571925" y="6851600"/>
            <a:ext cx="850553" cy="850552"/>
            <a:chOff x="0" y="0"/>
            <a:chExt cx="1134070" cy="113407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4827018" y="7064276"/>
            <a:ext cx="340221" cy="425203"/>
            <a:chOff x="0" y="0"/>
            <a:chExt cx="453628" cy="566937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" r="3" b="-10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1313855" y="796647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Push Button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13855" y="8512820"/>
            <a:ext cx="7366695" cy="41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triggers capture.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569151" y="7266531"/>
            <a:ext cx="8009930" cy="152400"/>
            <a:chOff x="0" y="0"/>
            <a:chExt cx="10679907" cy="2032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2865372" y="6851600"/>
            <a:ext cx="850553" cy="850552"/>
            <a:chOff x="0" y="0"/>
            <a:chExt cx="1134070" cy="113407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950BC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3120464" y="7064276"/>
            <a:ext cx="340221" cy="425203"/>
            <a:chOff x="0" y="0"/>
            <a:chExt cx="453628" cy="566937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" r="3" b="-10"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9607302" y="796647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Wi-Fi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607302" y="8512820"/>
            <a:ext cx="736669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Enables device communication.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6420" y="667941"/>
            <a:ext cx="6332041" cy="82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 work Flow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6420" y="2022155"/>
            <a:ext cx="1266379" cy="1519684"/>
            <a:chOff x="0" y="0"/>
            <a:chExt cx="1688505" cy="202624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4" r="-2" b="-12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405955" y="2228552"/>
            <a:ext cx="3166021" cy="41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Capture Image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5955" y="2709416"/>
            <a:ext cx="14995624" cy="4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Press reset to trigger ESP32-CAM image capture.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86420" y="3514130"/>
            <a:ext cx="1266379" cy="1519684"/>
            <a:chOff x="0" y="0"/>
            <a:chExt cx="1688505" cy="2026245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4" r="-2" b="-12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05955" y="3748236"/>
            <a:ext cx="3166021" cy="41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Send to Server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5955" y="4229100"/>
            <a:ext cx="14995624" cy="4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ESP32-CAM sends image to laptop via HTTP POST.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86420" y="5033814"/>
            <a:ext cx="1266379" cy="1519684"/>
            <a:chOff x="0" y="0"/>
            <a:chExt cx="1688505" cy="202624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4" r="-2" b="-12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05955" y="5267920"/>
            <a:ext cx="3230464" cy="41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Process &amp; Recognize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5955" y="5748784"/>
            <a:ext cx="14995624" cy="4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Laptop uses OpenCV and EasyOCR for recognition.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86420" y="6553497"/>
            <a:ext cx="1266379" cy="1519684"/>
            <a:chOff x="0" y="0"/>
            <a:chExt cx="1688505" cy="2026245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4" r="-2" b="-12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405955" y="6787604"/>
            <a:ext cx="3166021" cy="41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Save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05955" y="7268467"/>
            <a:ext cx="14995624" cy="4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Detected number saved to file (e.g., numbers.txt).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86420" y="8073181"/>
            <a:ext cx="1266379" cy="1519684"/>
            <a:chOff x="0" y="0"/>
            <a:chExt cx="1688505" cy="2026245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4" r="-2" b="-12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405955" y="8307289"/>
            <a:ext cx="3166021" cy="41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Return &amp; Display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05955" y="8788153"/>
            <a:ext cx="14995624" cy="49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Server sends number back to ESP32-CAM for OLED display.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7" grpId="0"/>
      <p:bldP spid="18" grpId="0"/>
      <p:bldP spid="21" grpId="0"/>
      <p:bldP spid="22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89780" y="1219915"/>
            <a:ext cx="12742812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Hardware and Software Components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491954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Hardware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249936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ESP32-CAM Module: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Integrated camera for image capture, Wi-Fi for data transfer.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256311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OLED Display (SSD1306):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Compact screen for displaying detected numbers.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262687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Push Button: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Triggers image capture and system reset.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269064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Laptop: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Acts as a server running Python with Flask, OpenCV, and EasyOCR.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401" y="3491954"/>
            <a:ext cx="425291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Software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9401" y="4249936"/>
            <a:ext cx="7805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ESP32-CAM Code: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Utilizes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WiFi.h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HTTPClient.h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Adafruit_SSD1306.h, and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esp_camera.h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image capture, server communication, and OLED display.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401" y="5709940"/>
            <a:ext cx="7805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Laptop Server Code (Flask):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Employs Flask for web requests, OpenCV for image handling, and EasyOCR for number plate OCR.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52400" y="-38100"/>
            <a:ext cx="18288000" cy="10694342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66800" y="876300"/>
            <a:ext cx="8257283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 Design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7" y="7962900"/>
            <a:ext cx="16303526" cy="212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i="1" dirty="0"/>
              <a:t>FTDI Breakout Module: Used to interface the ESP32-CAM with a computer for programming or communication</a:t>
            </a:r>
          </a:p>
          <a:p>
            <a:r>
              <a:rPr lang="en-US" sz="2400" b="1" i="1" dirty="0"/>
              <a:t>Trigger Button: Used to trigger certain actions, such as taking a photo or initiating a process.</a:t>
            </a:r>
          </a:p>
          <a:p>
            <a:pPr>
              <a:lnSpc>
                <a:spcPts val="3562"/>
              </a:lnSpc>
            </a:pPr>
            <a:r>
              <a:rPr lang="en-US" sz="2400" dirty="0"/>
              <a:t>.</a:t>
            </a:r>
          </a:p>
          <a:p>
            <a:pPr>
              <a:lnSpc>
                <a:spcPts val="3562"/>
              </a:lnSpc>
            </a:pPr>
            <a:endParaRPr lang="en-US" sz="2400" dirty="0"/>
          </a:p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8" y="2617249"/>
            <a:ext cx="8467725" cy="5102620"/>
          </a:xfrm>
          <a:prstGeom prst="rect">
            <a:avLst/>
          </a:prstGeom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286000" y="6720911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592190"/>
            <a:ext cx="3886200" cy="430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5B44C-436A-0A24-0BF7-B4D3DF59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video</a:t>
            </a:r>
            <a:endParaRPr lang="en-US" dirty="0"/>
          </a:p>
        </p:txBody>
      </p:sp>
      <p:pic>
        <p:nvPicPr>
          <p:cNvPr id="3" name="WhatsApp Video 2025-07-17 at 16.11.39_4cde6c7a">
            <a:hlinkClick r:id="" action="ppaction://media"/>
            <a:extLst>
              <a:ext uri="{FF2B5EF4-FFF2-40B4-BE49-F238E27FC236}">
                <a16:creationId xmlns:a16="http://schemas.microsoft.com/office/drawing/2014/main" id="{AE5015FD-F3F6-452E-32AF-7706A35F0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8943" y="2628900"/>
            <a:ext cx="12346317" cy="69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5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5069" y="588317"/>
            <a:ext cx="11040815" cy="66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Esp32 cam code: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69" y="1869133"/>
            <a:ext cx="4384327" cy="43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ESP32-CAM Configuration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69" y="2447330"/>
            <a:ext cx="8085385" cy="115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ESP32-CAM is configured with Wi-Fi credentials and camera settings for optimal image capture. Key aspects include pin assignments and image quality parameters to ensure clear number plate readings.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69" y="3814763"/>
            <a:ext cx="3365004" cy="43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Functions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69" y="4392960"/>
            <a:ext cx="8085385" cy="4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setupCamera():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Initializes camera hardware and pin configurations.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69" y="4830216"/>
            <a:ext cx="8085385" cy="211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captureImage</a:t>
            </a:r>
            <a:r>
              <a:rPr lang="en-US" sz="1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():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Acquires image frame buffer and handles HTTP POST requests to send the image data to the server.</a:t>
            </a:r>
          </a:p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Ftdi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module use to program the esp32 cam</a:t>
            </a:r>
          </a:p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use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c++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programming language in the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aurdino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 ide to program the esp32 cam</a:t>
            </a:r>
          </a:p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Libaries</a:t>
            </a: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 code </a:t>
            </a:r>
            <a:r>
              <a:rPr lang="en-US" sz="175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structrue</a:t>
            </a:r>
            <a:endParaRPr lang="en-US" sz="1750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427071" y="1906638"/>
            <a:ext cx="8085385" cy="7512844"/>
            <a:chOff x="0" y="0"/>
            <a:chExt cx="10780513" cy="100171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80522" cy="10017125"/>
            </a:xfrm>
            <a:custGeom>
              <a:avLst/>
              <a:gdLst/>
              <a:ahLst/>
              <a:cxnLst/>
              <a:rect l="l" t="t" r="r" b="b"/>
              <a:pathLst>
                <a:path w="10780522" h="10017125">
                  <a:moveTo>
                    <a:pt x="0" y="125603"/>
                  </a:moveTo>
                  <a:cubicBezTo>
                    <a:pt x="0" y="56261"/>
                    <a:pt x="56261" y="0"/>
                    <a:pt x="125603" y="0"/>
                  </a:cubicBezTo>
                  <a:lnTo>
                    <a:pt x="10654919" y="0"/>
                  </a:lnTo>
                  <a:cubicBezTo>
                    <a:pt x="10724261" y="0"/>
                    <a:pt x="10780522" y="56261"/>
                    <a:pt x="10780522" y="125603"/>
                  </a:cubicBezTo>
                  <a:lnTo>
                    <a:pt x="10780522" y="9891522"/>
                  </a:lnTo>
                  <a:cubicBezTo>
                    <a:pt x="10780522" y="9960864"/>
                    <a:pt x="10724261" y="10017125"/>
                    <a:pt x="10654919" y="10017125"/>
                  </a:cubicBezTo>
                  <a:lnTo>
                    <a:pt x="125603" y="10017125"/>
                  </a:lnTo>
                  <a:cubicBezTo>
                    <a:pt x="56261" y="10017125"/>
                    <a:pt x="0" y="9960864"/>
                    <a:pt x="0" y="9891522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415909" y="1906638"/>
            <a:ext cx="8107710" cy="7512844"/>
            <a:chOff x="0" y="0"/>
            <a:chExt cx="10810280" cy="100171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10240" cy="10017125"/>
            </a:xfrm>
            <a:custGeom>
              <a:avLst/>
              <a:gdLst/>
              <a:ahLst/>
              <a:cxnLst/>
              <a:rect l="l" t="t" r="r" b="b"/>
              <a:pathLst>
                <a:path w="10810240" h="10017125">
                  <a:moveTo>
                    <a:pt x="0" y="44831"/>
                  </a:moveTo>
                  <a:cubicBezTo>
                    <a:pt x="0" y="20066"/>
                    <a:pt x="20066" y="0"/>
                    <a:pt x="44831" y="0"/>
                  </a:cubicBezTo>
                  <a:lnTo>
                    <a:pt x="10765409" y="0"/>
                  </a:lnTo>
                  <a:cubicBezTo>
                    <a:pt x="10790174" y="0"/>
                    <a:pt x="10810240" y="20066"/>
                    <a:pt x="10810240" y="44831"/>
                  </a:cubicBezTo>
                  <a:lnTo>
                    <a:pt x="10810240" y="9972294"/>
                  </a:lnTo>
                  <a:cubicBezTo>
                    <a:pt x="10810240" y="9997059"/>
                    <a:pt x="10790174" y="10017125"/>
                    <a:pt x="10765409" y="10017125"/>
                  </a:cubicBezTo>
                  <a:lnTo>
                    <a:pt x="44831" y="10017125"/>
                  </a:lnTo>
                  <a:cubicBezTo>
                    <a:pt x="20066" y="10017125"/>
                    <a:pt x="0" y="9997059"/>
                    <a:pt x="0" y="9972294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640192" y="1960512"/>
            <a:ext cx="7659141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WiFi.h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HTTPClient.h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Adafruit_GFX.h</a:t>
            </a:r>
            <a:r>
              <a:rPr lang="en-US" dirty="0"/>
              <a:t>&gt;</a:t>
            </a:r>
          </a:p>
          <a:p>
            <a:r>
              <a:rPr lang="en-US" dirty="0"/>
              <a:t>#include &lt;Adafruit_SSD1306.h&gt;</a:t>
            </a:r>
          </a:p>
          <a:p>
            <a:r>
              <a:rPr lang="en-US" dirty="0"/>
              <a:t>#include "</a:t>
            </a:r>
            <a:r>
              <a:rPr lang="en-US" dirty="0" err="1"/>
              <a:t>esp_camera.h</a:t>
            </a:r>
            <a:r>
              <a:rPr lang="en-US" dirty="0"/>
              <a:t>“</a:t>
            </a:r>
            <a:br>
              <a:rPr lang="en-US" dirty="0"/>
            </a:br>
            <a:endParaRPr lang="en-US" dirty="0"/>
          </a:p>
          <a:p>
            <a:r>
              <a:rPr lang="en-US" dirty="0"/>
              <a:t>// Replace with your network credentials</a:t>
            </a:r>
          </a:p>
          <a:p>
            <a:r>
              <a:rPr lang="en-US" dirty="0"/>
              <a:t>// OLED settings</a:t>
            </a:r>
            <a:br>
              <a:rPr lang="en-US" dirty="0"/>
            </a:br>
            <a:r>
              <a:rPr lang="en-US" dirty="0"/>
              <a:t>// Push button pin</a:t>
            </a:r>
            <a:br>
              <a:rPr lang="en-US" dirty="0"/>
            </a:br>
            <a:r>
              <a:rPr lang="en-US" dirty="0"/>
              <a:t>// Camera Pins for AI Thinker ESP32-CAM</a:t>
            </a:r>
            <a:br>
              <a:rPr lang="en-US" dirty="0"/>
            </a:br>
            <a:r>
              <a:rPr lang="en-US" dirty="0"/>
              <a:t>//main function  (void </a:t>
            </a:r>
            <a:r>
              <a:rPr lang="en-US" dirty="0" err="1"/>
              <a:t>startCamera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52400" y="-1562100"/>
            <a:ext cx="18288000" cy="12067084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4166" y="705296"/>
            <a:ext cx="14873734" cy="881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Server Code (Flask) and </a:t>
            </a:r>
            <a:r>
              <a:rPr lang="en-US" sz="525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EasyOCR</a:t>
            </a:r>
            <a:r>
              <a:rPr lang="en-US" sz="525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Integration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166" y="2241798"/>
            <a:ext cx="4046785" cy="524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Flask Server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4166" y="2940992"/>
            <a:ext cx="7870775" cy="182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Flask server acts as the central processing unit, receiving image data via HTTP POST requests from the ESP32-CAM. It leverages Python libraries to perform the core recognition tasks.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4166" y="5013275"/>
            <a:ext cx="4946451" cy="52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EasyOCR for Recognition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4166" y="5712470"/>
            <a:ext cx="7870775" cy="139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74"/>
              </a:lnSpc>
              <a:buFont typeface="Arial"/>
              <a:buChar char="•"/>
            </a:pPr>
            <a:r>
              <a:rPr lang="en-US" sz="206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Text Detection:</a:t>
            </a:r>
            <a:r>
              <a:rPr lang="en-US" sz="20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62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EasyOCR</a:t>
            </a:r>
            <a:r>
              <a:rPr lang="en-US" sz="20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efficiently detects and extracts text from images, crucial for diverse number plate formats.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4166" y="7101631"/>
            <a:ext cx="7870775" cy="95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74"/>
              </a:lnSpc>
              <a:buFont typeface="Arial"/>
              <a:buChar char="•"/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Multi-language Support:</a:t>
            </a: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Extensible for global application, supporting various character sets.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4166" y="8059191"/>
            <a:ext cx="7870775" cy="139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74"/>
              </a:lnSpc>
              <a:buFont typeface="Arial"/>
              <a:buChar char="•"/>
            </a:pPr>
            <a:r>
              <a:rPr lang="en-US" sz="206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Real-Time Feedback:</a:t>
            </a: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Recognized numbers are swiftly returned to the ESP32-CAM for immediate display, enhancing user experience.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82584" y="2294632"/>
            <a:ext cx="7870775" cy="5152132"/>
            <a:chOff x="0" y="0"/>
            <a:chExt cx="10494367" cy="68695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94264" cy="6869557"/>
            </a:xfrm>
            <a:custGeom>
              <a:avLst/>
              <a:gdLst/>
              <a:ahLst/>
              <a:cxnLst/>
              <a:rect l="l" t="t" r="r" b="b"/>
              <a:pathLst>
                <a:path w="10494264" h="6869557">
                  <a:moveTo>
                    <a:pt x="0" y="151003"/>
                  </a:moveTo>
                  <a:cubicBezTo>
                    <a:pt x="0" y="67691"/>
                    <a:pt x="67691" y="0"/>
                    <a:pt x="151003" y="0"/>
                  </a:cubicBezTo>
                  <a:lnTo>
                    <a:pt x="10343261" y="0"/>
                  </a:lnTo>
                  <a:cubicBezTo>
                    <a:pt x="10426700" y="0"/>
                    <a:pt x="10494264" y="67691"/>
                    <a:pt x="10494264" y="151003"/>
                  </a:cubicBezTo>
                  <a:lnTo>
                    <a:pt x="10494264" y="6718427"/>
                  </a:lnTo>
                  <a:cubicBezTo>
                    <a:pt x="10494264" y="6801866"/>
                    <a:pt x="10426573" y="6869430"/>
                    <a:pt x="10343261" y="6869430"/>
                  </a:cubicBezTo>
                  <a:lnTo>
                    <a:pt x="151003" y="6869430"/>
                  </a:lnTo>
                  <a:cubicBezTo>
                    <a:pt x="67691" y="6869557"/>
                    <a:pt x="0" y="6801866"/>
                    <a:pt x="0" y="6718427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469190" y="2294632"/>
            <a:ext cx="7897565" cy="5152132"/>
            <a:chOff x="0" y="0"/>
            <a:chExt cx="10530087" cy="68695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530078" cy="6869557"/>
            </a:xfrm>
            <a:custGeom>
              <a:avLst/>
              <a:gdLst/>
              <a:ahLst/>
              <a:cxnLst/>
              <a:rect l="l" t="t" r="r" b="b"/>
              <a:pathLst>
                <a:path w="10530078" h="6869557">
                  <a:moveTo>
                    <a:pt x="0" y="53975"/>
                  </a:moveTo>
                  <a:cubicBezTo>
                    <a:pt x="0" y="24130"/>
                    <a:pt x="24130" y="0"/>
                    <a:pt x="53975" y="0"/>
                  </a:cubicBezTo>
                  <a:lnTo>
                    <a:pt x="10476103" y="0"/>
                  </a:lnTo>
                  <a:cubicBezTo>
                    <a:pt x="10505948" y="0"/>
                    <a:pt x="10530078" y="24130"/>
                    <a:pt x="10530078" y="53975"/>
                  </a:cubicBezTo>
                  <a:lnTo>
                    <a:pt x="10530078" y="6815582"/>
                  </a:lnTo>
                  <a:cubicBezTo>
                    <a:pt x="10530078" y="6845426"/>
                    <a:pt x="10505948" y="6869557"/>
                    <a:pt x="10476103" y="6869557"/>
                  </a:cubicBezTo>
                  <a:lnTo>
                    <a:pt x="53975" y="6869557"/>
                  </a:lnTo>
                  <a:cubicBezTo>
                    <a:pt x="24130" y="6869557"/>
                    <a:pt x="0" y="6845426"/>
                    <a:pt x="0" y="6815582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738866" y="2373065"/>
            <a:ext cx="8168134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from flask import Flask, request,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jsonify</a:t>
            </a:r>
            <a:endParaRPr lang="en-US" sz="2062" dirty="0">
              <a:solidFill>
                <a:srgbClr val="27252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easyocrimport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cv2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numpy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as np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app = Flask(_name_)reader =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easyocr.Reader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(['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'])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app.route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('/upload', methods=['POST'])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upload_image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(): 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img_bytes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request.data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nparr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np.frombuffer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img_bytes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, np.uint8)   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= cv2.imdecode(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nparr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, cv2.IMREAD_COLOR) 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# Run OCR    results =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reader.readtext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)    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if results: 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number_plate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= results[0][1]        print("Detected:",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number_plate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)      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  # Save to file    with open("numbers.txt", "a") as f:           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f.write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number_plate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+ "\n")  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             return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number_plate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 else:   return "No Plate Detected", 400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if _name_ == '_main_':</a:t>
            </a:r>
          </a:p>
          <a:p>
            <a:pPr>
              <a:lnSpc>
                <a:spcPts val="3374"/>
              </a:lnSpc>
            </a:pP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62" dirty="0" err="1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app.run</a:t>
            </a:r>
            <a:r>
              <a:rPr lang="en-US" sz="2062" dirty="0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(host='0.0.0.0', port=5000)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315</TotalTime>
  <Words>989</Words>
  <Application>Microsoft Office PowerPoint</Application>
  <PresentationFormat>Custom</PresentationFormat>
  <Paragraphs>122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Rockwell</vt:lpstr>
      <vt:lpstr>Rockwell Condensed</vt:lpstr>
      <vt:lpstr>Calibri (MS) Bold</vt:lpstr>
      <vt:lpstr>Inter Bold</vt:lpstr>
      <vt:lpstr>Wingdings</vt:lpstr>
      <vt:lpstr>Inter</vt:lpstr>
      <vt:lpstr>Arial</vt:lpstr>
      <vt:lpstr>Consolas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Thanuskanth Mahalingam</dc:creator>
  <cp:lastModifiedBy>M Rahulan</cp:lastModifiedBy>
  <cp:revision>18</cp:revision>
  <dcterms:created xsi:type="dcterms:W3CDTF">2006-08-16T00:00:00Z</dcterms:created>
  <dcterms:modified xsi:type="dcterms:W3CDTF">2025-07-17T11:35:16Z</dcterms:modified>
  <dc:identifier>DAGtWZnnNS8</dc:identifier>
</cp:coreProperties>
</file>